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559" r:id="rId2"/>
    <p:sldId id="560" r:id="rId3"/>
    <p:sldId id="561" r:id="rId4"/>
    <p:sldId id="562" r:id="rId5"/>
    <p:sldId id="556" r:id="rId6"/>
    <p:sldId id="564" r:id="rId7"/>
    <p:sldId id="557" r:id="rId8"/>
    <p:sldId id="5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9"/>
  </p:normalViewPr>
  <p:slideViewPr>
    <p:cSldViewPr snapToGrid="0" snapToObjects="1">
      <p:cViewPr varScale="1">
        <p:scale>
          <a:sx n="124" d="100"/>
          <a:sy n="124" d="100"/>
        </p:scale>
        <p:origin x="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1A976-811D-D841-A231-514E36E44985}" type="datetimeFigureOut">
              <a:rPr kumimoji="1" lang="zh-CN" altLang="en-US" smtClean="0"/>
              <a:t>2022/2/27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E3895-8FC9-6544-B6BA-D3BF35FAE8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0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3895-8FC9-6544-B6BA-D3BF35FAE88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63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2022/2/27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判断题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358F20-D4F8-4E53-862E-0E132236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7" y="32788"/>
            <a:ext cx="6212974" cy="67924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F30A15-FAF0-44F4-AB03-8E732B69F5A8}"/>
              </a:ext>
            </a:extLst>
          </p:cNvPr>
          <p:cNvSpPr txBox="1"/>
          <p:nvPr/>
        </p:nvSpPr>
        <p:spPr>
          <a:xfrm>
            <a:off x="1244812" y="301765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基本代数知识！</a:t>
            </a:r>
          </a:p>
        </p:txBody>
      </p:sp>
    </p:spTree>
    <p:extLst>
      <p:ext uri="{BB962C8B-B14F-4D97-AF65-F5344CB8AC3E}">
        <p14:creationId xmlns:p14="http://schemas.microsoft.com/office/powerpoint/2010/main" val="182589239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4DA0E-EBA9-6241-B46D-A291DCFE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85" y="1016463"/>
            <a:ext cx="7545188" cy="57401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1A3634-6231-4159-8709-75DC20E8BD2D}"/>
              </a:ext>
            </a:extLst>
          </p:cNvPr>
          <p:cNvSpPr txBox="1"/>
          <p:nvPr/>
        </p:nvSpPr>
        <p:spPr>
          <a:xfrm>
            <a:off x="581573" y="226462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基本代数知识！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26E213-BD2A-4209-B9B0-19B31C0A56DB}"/>
              </a:ext>
            </a:extLst>
          </p:cNvPr>
          <p:cNvCxnSpPr/>
          <p:nvPr/>
        </p:nvCxnSpPr>
        <p:spPr>
          <a:xfrm>
            <a:off x="4963886" y="1367758"/>
            <a:ext cx="106808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标注: 上箭头 7">
            <a:extLst>
              <a:ext uri="{FF2B5EF4-FFF2-40B4-BE49-F238E27FC236}">
                <a16:creationId xmlns:a16="http://schemas.microsoft.com/office/drawing/2014/main" id="{7CEDD346-3A2E-4026-BB1D-6B1B7DB92FAA}"/>
              </a:ext>
            </a:extLst>
          </p:cNvPr>
          <p:cNvSpPr/>
          <p:nvPr/>
        </p:nvSpPr>
        <p:spPr>
          <a:xfrm>
            <a:off x="4712874" y="1450126"/>
            <a:ext cx="1741716" cy="1978871"/>
          </a:xfrm>
          <a:prstGeom prst="upArrowCallout">
            <a:avLst>
              <a:gd name="adj1" fmla="val 28106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注意是最慢的增长速度，而不是最慢（长）的时间复杂度！</a:t>
            </a:r>
          </a:p>
        </p:txBody>
      </p:sp>
    </p:spTree>
    <p:extLst>
      <p:ext uri="{BB962C8B-B14F-4D97-AF65-F5344CB8AC3E}">
        <p14:creationId xmlns:p14="http://schemas.microsoft.com/office/powerpoint/2010/main" val="33398141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47E50F-A8A5-324B-9730-2FBB739C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04" y="991788"/>
            <a:ext cx="6719101" cy="58662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8CF36B-F953-4F3F-9323-2C38FB8FEE96}"/>
              </a:ext>
            </a:extLst>
          </p:cNvPr>
          <p:cNvSpPr txBox="1"/>
          <p:nvPr/>
        </p:nvSpPr>
        <p:spPr>
          <a:xfrm>
            <a:off x="6400799" y="3351662"/>
            <a:ext cx="222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考虑最坏情况！</a:t>
            </a:r>
          </a:p>
        </p:txBody>
      </p:sp>
    </p:spTree>
    <p:extLst>
      <p:ext uri="{BB962C8B-B14F-4D97-AF65-F5344CB8AC3E}">
        <p14:creationId xmlns:p14="http://schemas.microsoft.com/office/powerpoint/2010/main" val="13628715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008522-7EBC-5845-BF66-B6888052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15" y="1166481"/>
            <a:ext cx="7780884" cy="5502370"/>
          </a:xfrm>
          <a:prstGeom prst="rect">
            <a:avLst/>
          </a:prstGeom>
        </p:spPr>
      </p:pic>
      <p:sp>
        <p:nvSpPr>
          <p:cNvPr id="6" name="右大括号 5">
            <a:extLst>
              <a:ext uri="{FF2B5EF4-FFF2-40B4-BE49-F238E27FC236}">
                <a16:creationId xmlns:a16="http://schemas.microsoft.com/office/drawing/2014/main" id="{B4C80C96-F699-9A40-91C8-2120B07CFB2A}"/>
              </a:ext>
            </a:extLst>
          </p:cNvPr>
          <p:cNvSpPr/>
          <p:nvPr/>
        </p:nvSpPr>
        <p:spPr>
          <a:xfrm>
            <a:off x="4757057" y="2032605"/>
            <a:ext cx="217714" cy="79465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15BFD0-13E9-104E-93C7-B3F1BB0C43A4}"/>
              </a:ext>
            </a:extLst>
          </p:cNvPr>
          <p:cNvSpPr txBox="1"/>
          <p:nvPr/>
        </p:nvSpPr>
        <p:spPr>
          <a:xfrm>
            <a:off x="4970391" y="223779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O(n)</a:t>
            </a:r>
            <a:endParaRPr kumimoji="1" lang="zh-CN" altLang="en-US" dirty="0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79533293-28F1-8A43-B4F0-A4FD31F3398E}"/>
              </a:ext>
            </a:extLst>
          </p:cNvPr>
          <p:cNvSpPr/>
          <p:nvPr/>
        </p:nvSpPr>
        <p:spPr>
          <a:xfrm>
            <a:off x="5574615" y="1820245"/>
            <a:ext cx="217714" cy="10070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B37669-FFD7-9E42-929E-9A1ABE6158FA}"/>
              </a:ext>
            </a:extLst>
          </p:cNvPr>
          <p:cNvSpPr txBox="1"/>
          <p:nvPr/>
        </p:nvSpPr>
        <p:spPr>
          <a:xfrm>
            <a:off x="5796709" y="213908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O(100)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O(1)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FFCF6E-1BC6-4671-851E-5AB710967C96}"/>
              </a:ext>
            </a:extLst>
          </p:cNvPr>
          <p:cNvSpPr txBox="1"/>
          <p:nvPr/>
        </p:nvSpPr>
        <p:spPr>
          <a:xfrm>
            <a:off x="6373754" y="5402499"/>
            <a:ext cx="334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答案 </a:t>
            </a:r>
            <a:r>
              <a:rPr lang="en-US" altLang="zh-CN" sz="2400" dirty="0"/>
              <a:t>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97595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676050" y="163285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多选题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55800" y="1439863"/>
                <a:ext cx="8280400" cy="5040312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+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=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zh-CN" altLang="en-US" sz="2800" u="sng" dirty="0">
                    <a:solidFill>
                      <a:schemeClr val="tx1"/>
                    </a:solidFill>
                    <a:ea typeface="宋体" charset="-122"/>
                  </a:rPr>
                  <a:t>       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，选择正确的函数</a:t>
                </a:r>
                <a:endParaRPr lang="en-US" altLang="zh-CN" sz="28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(1)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(2)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)+g(n))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(3)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(max{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),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)})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(4)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(max{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),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)})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(5)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𝛀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(g(n))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10854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5800" y="1439863"/>
                <a:ext cx="8280400" cy="5040312"/>
              </a:xfrm>
              <a:blipFill>
                <a:blip r:embed="rId2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B1E6BF-D420-3848-9921-72D50917C982}"/>
                  </a:ext>
                </a:extLst>
              </p:cNvPr>
              <p:cNvSpPr txBox="1"/>
              <p:nvPr/>
            </p:nvSpPr>
            <p:spPr>
              <a:xfrm>
                <a:off x="2849513" y="5532819"/>
                <a:ext cx="6624736" cy="923330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 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))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Θ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))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  <a:sym typeface="Wingdings" pitchFamily="2" charset="2"/>
                  </a:rPr>
                  <a:t>            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  <a:sym typeface="Wingdings" pitchFamily="2" charset="2"/>
                  </a:rPr>
                  <a:t>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∀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 </a:t>
                </a:r>
                <a:endPara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                </m:t>
                        </m:r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≤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i="1" dirty="0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zh-CN" altLang="en-US" dirty="0">
                  <a:solidFill>
                    <a:prstClr val="black"/>
                  </a:solidFill>
                  <a:latin typeface="Arial" charset="0"/>
                  <a:ea typeface="宋体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B1E6BF-D420-3848-9921-72D50917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513" y="5532819"/>
                <a:ext cx="6624736" cy="923330"/>
              </a:xfrm>
              <a:prstGeom prst="rect">
                <a:avLst/>
              </a:prstGeom>
              <a:blipFill>
                <a:blip r:embed="rId3"/>
                <a:stretch>
                  <a:fillRect t="-2703" b="-5405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72927CE-D99A-8349-800A-8923D7FFFDE1}"/>
              </a:ext>
            </a:extLst>
          </p:cNvPr>
          <p:cNvSpPr txBox="1"/>
          <p:nvPr/>
        </p:nvSpPr>
        <p:spPr>
          <a:xfrm>
            <a:off x="5879976" y="304312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</a:rPr>
              <a:t>答案</a:t>
            </a: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：</a:t>
            </a:r>
            <a:r>
              <a:rPr kumimoji="1" lang="en-US" altLang="zh-CN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(2),</a:t>
            </a: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(4),</a:t>
            </a: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(5)</a:t>
            </a:r>
            <a:endParaRPr kumimoji="1" lang="zh-CN" altLang="en-US" sz="2400" dirty="0">
              <a:solidFill>
                <a:srgbClr val="C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676050" y="163285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编程题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48278B-F9AD-4C3C-99CA-F582A89B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6" y="1136303"/>
            <a:ext cx="8030696" cy="53537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FEA7B3-7E41-41C4-BC90-5C5818A3AD22}"/>
              </a:ext>
            </a:extLst>
          </p:cNvPr>
          <p:cNvSpPr txBox="1"/>
          <p:nvPr/>
        </p:nvSpPr>
        <p:spPr>
          <a:xfrm>
            <a:off x="7441568" y="1034049"/>
            <a:ext cx="3480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常见面试题！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算法：递归排序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985AA8-7745-41B1-8B06-34EEA6DA3D63}"/>
                  </a:ext>
                </a:extLst>
              </p:cNvPr>
              <p:cNvSpPr txBox="1"/>
              <p:nvPr/>
            </p:nvSpPr>
            <p:spPr>
              <a:xfrm>
                <a:off x="6488328" y="3977292"/>
                <a:ext cx="3757492" cy="203132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解题思路（分治法）</a:t>
                </a:r>
                <a:endParaRPr lang="en-US" altLang="zh-CN" dirty="0"/>
              </a:p>
              <a:p>
                <a:pPr marL="342900" indent="-342900">
                  <a:buAutoNum type="arabicParenBoth"/>
                </a:pPr>
                <a:r>
                  <a:rPr lang="zh-CN" altLang="en-US" dirty="0"/>
                  <a:t>对数组从大到小归并排序</a:t>
                </a:r>
                <a:endParaRPr lang="en-US" altLang="zh-CN" dirty="0"/>
              </a:p>
              <a:p>
                <a:pPr marL="342900" indent="-342900">
                  <a:buAutoNum type="arabicParenBoth"/>
                </a:pPr>
                <a:r>
                  <a:rPr lang="zh-CN" altLang="en-US" dirty="0"/>
                  <a:t>合并两个排好序的子数组，比较子数组中当前的最大值，如果左边子数组的值较大，则对右边子数组中的所有元素形成逆序对！</a:t>
                </a:r>
                <a:endParaRPr lang="en-US" altLang="zh-CN" dirty="0"/>
              </a:p>
              <a:p>
                <a:pPr marL="342900" indent="-342900">
                  <a:buAutoNum type="arabicParenBoth"/>
                </a:pPr>
                <a:r>
                  <a:rPr lang="zh-CN" altLang="en-US" dirty="0"/>
                  <a:t>时间复杂度：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985AA8-7745-41B1-8B06-34EEA6DA3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328" y="3977292"/>
                <a:ext cx="3757492" cy="2031325"/>
              </a:xfrm>
              <a:prstGeom prst="rect">
                <a:avLst/>
              </a:prstGeom>
              <a:blipFill>
                <a:blip r:embed="rId3"/>
                <a:stretch>
                  <a:fillRect l="-966" t="-1775" r="-644" b="-3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3716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Laudau</a:t>
            </a:r>
            <a:r>
              <a:rPr lang="en-US" altLang="zh-CN" dirty="0">
                <a:solidFill>
                  <a:schemeClr val="tx1"/>
                </a:solidFill>
              </a:rPr>
              <a:t>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60563" y="1124744"/>
                <a:ext cx="8280400" cy="5040312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宋体" charset="-122"/>
                  </a:rPr>
                  <a:t>证明   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))+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)) 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  <a:sym typeface="Symbol" pitchFamily="18" charset="2"/>
                  </a:rPr>
                  <a:t>=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(n)) 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设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h(n),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 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g(n)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                         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宋体" charset="-122"/>
                  </a:rPr>
                  <a:t>注：</a:t>
                </a:r>
                <a:r>
                  <a:rPr lang="en-US" altLang="zh-CN" sz="1800" dirty="0">
                    <a:solidFill>
                      <a:srgbClr val="FF0000"/>
                    </a:solidFill>
                    <a:ea typeface="宋体" charset="-122"/>
                  </a:rPr>
                  <a:t>h(n)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宋体" charset="-122"/>
                  </a:rPr>
                  <a:t>和</a:t>
                </a:r>
                <a:r>
                  <a:rPr lang="en-US" altLang="zh-CN" sz="1800" dirty="0">
                    <a:solidFill>
                      <a:srgbClr val="FF0000"/>
                    </a:solidFill>
                    <a:ea typeface="宋体" charset="-122"/>
                  </a:rPr>
                  <a:t>g(n)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宋体" charset="-122"/>
                  </a:rPr>
                  <a:t>是不同的函数</a:t>
                </a:r>
                <a:endParaRPr lang="en-US" altLang="zh-CN" sz="18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h(n)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==&gt;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∃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,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&gt;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𝟎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: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 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 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g(n)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==&gt;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∃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,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&gt;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𝟎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: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)≤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𝟑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宋体" charset="-122"/>
                  </a:rPr>
                  <a:t>===&gt;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max</m:t>
                        </m:r>
                        <m:r>
                          <a:rPr lang="en-US" altLang="zh-CN" sz="2400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⁡</m:t>
                        </m:r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20BBE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20BBE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20BBE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charset="-122"/>
                  </a:rPr>
                  <a:t>: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)≤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𝟑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}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))+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  <a:sym typeface="Symbol" pitchFamily="18" charset="2"/>
                  </a:rPr>
                  <a:t>=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(n))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得证</a:t>
                </a: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10854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60563" y="1124744"/>
                <a:ext cx="8280400" cy="5040312"/>
              </a:xfrm>
              <a:blipFill>
                <a:blip r:embed="rId2"/>
                <a:stretch>
                  <a:fillRect l="-1685" b="-1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下箭头 1">
            <a:extLst>
              <a:ext uri="{FF2B5EF4-FFF2-40B4-BE49-F238E27FC236}">
                <a16:creationId xmlns:a16="http://schemas.microsoft.com/office/drawing/2014/main" id="{8BFBBE5D-7D3F-8D4F-9BB2-9B9576F266AB}"/>
              </a:ext>
            </a:extLst>
          </p:cNvPr>
          <p:cNvSpPr/>
          <p:nvPr/>
        </p:nvSpPr>
        <p:spPr>
          <a:xfrm>
            <a:off x="5663952" y="5965439"/>
            <a:ext cx="674364" cy="39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8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C7458E-A8F4-0A41-BF22-90821A12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" y="994909"/>
            <a:ext cx="4586514" cy="57868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B8B1BF-F64E-BC4B-9E2A-0E9A66F5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279" y="1084035"/>
            <a:ext cx="2628900" cy="37469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157905-DCD7-914F-8CE0-6B0B2F29A858}"/>
              </a:ext>
            </a:extLst>
          </p:cNvPr>
          <p:cNvSpPr txBox="1"/>
          <p:nvPr/>
        </p:nvSpPr>
        <p:spPr>
          <a:xfrm>
            <a:off x="6183586" y="1665515"/>
            <a:ext cx="483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SumPower</a:t>
            </a:r>
            <a:r>
              <a:rPr kumimoji="1" lang="en-US" altLang="zh-CN" dirty="0"/>
              <a:t>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n)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SumPower</a:t>
            </a:r>
            <a:r>
              <a:rPr kumimoji="1" lang="en-US" altLang="zh-CN" dirty="0"/>
              <a:t>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n-1)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Power(x,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n)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DC2005-C787-954A-B19B-1BF850F5FF49}"/>
              </a:ext>
            </a:extLst>
          </p:cNvPr>
          <p:cNvSpPr txBox="1"/>
          <p:nvPr/>
        </p:nvSpPr>
        <p:spPr>
          <a:xfrm>
            <a:off x="7260772" y="2431661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T(n)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T(n-1)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log(n)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FF73FD-AF08-7847-A623-BF023EA70C35}"/>
              </a:ext>
            </a:extLst>
          </p:cNvPr>
          <p:cNvSpPr txBox="1"/>
          <p:nvPr/>
        </p:nvSpPr>
        <p:spPr>
          <a:xfrm>
            <a:off x="6995378" y="386994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T(n)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log(n)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log(n-1)+…+log(1)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623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540</Words>
  <Application>Microsoft Office PowerPoint</Application>
  <PresentationFormat>宽屏</PresentationFormat>
  <Paragraphs>48</Paragraphs>
  <Slides>8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等线</vt:lpstr>
      <vt:lpstr>黑体</vt:lpstr>
      <vt:lpstr>宋体</vt:lpstr>
      <vt:lpstr>Arial</vt:lpstr>
      <vt:lpstr>Calibri</vt:lpstr>
      <vt:lpstr>Cambria Math</vt:lpstr>
      <vt:lpstr>Georgia</vt:lpstr>
      <vt:lpstr>Symbol</vt:lpstr>
      <vt:lpstr>Times New Roman</vt:lpstr>
      <vt:lpstr>Wingdings</vt:lpstr>
      <vt:lpstr>PowerPoint 2010 简介</vt:lpstr>
      <vt:lpstr>判断题</vt:lpstr>
      <vt:lpstr>单选题</vt:lpstr>
      <vt:lpstr>单选题</vt:lpstr>
      <vt:lpstr>单选题</vt:lpstr>
      <vt:lpstr>多选题</vt:lpstr>
      <vt:lpstr>编程题</vt:lpstr>
      <vt:lpstr>Laudau Operations</vt:lpstr>
      <vt:lpstr>单选题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邢慧慧</cp:lastModifiedBy>
  <cp:revision>23</cp:revision>
  <dcterms:created xsi:type="dcterms:W3CDTF">2020-03-03T02:10:43Z</dcterms:created>
  <dcterms:modified xsi:type="dcterms:W3CDTF">2022-02-27T10:21:11Z</dcterms:modified>
</cp:coreProperties>
</file>